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1"/>
  </p:notesMasterIdLst>
  <p:handoutMasterIdLst>
    <p:handoutMasterId r:id="rId22"/>
  </p:handoutMasterIdLst>
  <p:sldIdLst>
    <p:sldId id="266" r:id="rId2"/>
    <p:sldId id="265" r:id="rId3"/>
    <p:sldId id="299" r:id="rId4"/>
    <p:sldId id="300" r:id="rId5"/>
    <p:sldId id="267" r:id="rId6"/>
    <p:sldId id="260" r:id="rId7"/>
    <p:sldId id="284" r:id="rId8"/>
    <p:sldId id="259" r:id="rId9"/>
    <p:sldId id="301" r:id="rId10"/>
    <p:sldId id="274" r:id="rId11"/>
    <p:sldId id="287" r:id="rId12"/>
    <p:sldId id="277" r:id="rId13"/>
    <p:sldId id="279" r:id="rId14"/>
    <p:sldId id="280" r:id="rId15"/>
    <p:sldId id="286" r:id="rId16"/>
    <p:sldId id="298" r:id="rId17"/>
    <p:sldId id="290" r:id="rId18"/>
    <p:sldId id="263" r:id="rId19"/>
    <p:sldId id="258" r:id="rId20"/>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A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12" autoAdjust="0"/>
    <p:restoredTop sz="59929" autoAdjust="0"/>
  </p:normalViewPr>
  <p:slideViewPr>
    <p:cSldViewPr snapToGrid="0" snapToObjects="1">
      <p:cViewPr varScale="1">
        <p:scale>
          <a:sx n="90" d="100"/>
          <a:sy n="90" d="100"/>
        </p:scale>
        <p:origin x="2430" y="78"/>
      </p:cViewPr>
      <p:guideLst/>
    </p:cSldViewPr>
  </p:slideViewPr>
  <p:notesTextViewPr>
    <p:cViewPr>
      <p:scale>
        <a:sx n="1" d="1"/>
        <a:sy n="1" d="1"/>
      </p:scale>
      <p:origin x="0" y="0"/>
    </p:cViewPr>
  </p:notesTextViewPr>
  <p:notesViewPr>
    <p:cSldViewPr snapToGrid="0" snapToObjects="1">
      <p:cViewPr varScale="1">
        <p:scale>
          <a:sx n="115" d="100"/>
          <a:sy n="115" d="100"/>
        </p:scale>
        <p:origin x="3280" y="21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B2B353B-17DE-F24E-9686-9B8AC9ABF674}" type="datetimeFigureOut">
              <a:rPr lang="en-US" smtClean="0"/>
              <a:t>1/21/2020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3FAFBE-6A90-E941-9DCD-9279D83C8C17}" type="slidenum">
              <a:rPr lang="en-US" smtClean="0"/>
              <a:t>‹#›</a:t>
            </a:fld>
            <a:endParaRPr lang="en-US"/>
          </a:p>
        </p:txBody>
      </p:sp>
    </p:spTree>
    <p:extLst>
      <p:ext uri="{BB962C8B-B14F-4D97-AF65-F5344CB8AC3E}">
        <p14:creationId xmlns:p14="http://schemas.microsoft.com/office/powerpoint/2010/main" val="16295855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5E00F6-FCEB-3240-BF91-2FE8D291BB05}" type="datetimeFigureOut">
              <a:rPr lang="en-US" smtClean="0"/>
              <a:t>1/21/2020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01AEB7-DF1E-074E-AD3C-BD912806E15D}" type="slidenum">
              <a:rPr lang="en-US" smtClean="0"/>
              <a:t>‹#›</a:t>
            </a:fld>
            <a:endParaRPr lang="en-US"/>
          </a:p>
        </p:txBody>
      </p:sp>
    </p:spTree>
    <p:extLst>
      <p:ext uri="{BB962C8B-B14F-4D97-AF65-F5344CB8AC3E}">
        <p14:creationId xmlns:p14="http://schemas.microsoft.com/office/powerpoint/2010/main" val="614381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F01AEB7-DF1E-074E-AD3C-BD912806E15D}" type="slidenum">
              <a:rPr lang="en-US" smtClean="0"/>
              <a:t>6</a:t>
            </a:fld>
            <a:endParaRPr lang="en-US"/>
          </a:p>
        </p:txBody>
      </p:sp>
    </p:spTree>
    <p:extLst>
      <p:ext uri="{BB962C8B-B14F-4D97-AF65-F5344CB8AC3E}">
        <p14:creationId xmlns:p14="http://schemas.microsoft.com/office/powerpoint/2010/main" val="813403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UCF aims to be an inclusive campus and this begins at Orientation. Please research and implement the following recommendations as you update your presentations to make sure they are accessible for all students and their guests. In the Summer/Fall Orientations, these guidelines will be expected to be implement within all presentations: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Only Accessible PowerPoint to be used: https://webaim.org/techniques/powerpoint/</a:t>
            </a:r>
          </a:p>
          <a:p>
            <a:r>
              <a:rPr lang="en-US" sz="1200" b="0" i="0" kern="1200" dirty="0">
                <a:solidFill>
                  <a:schemeClr val="tx1"/>
                </a:solidFill>
                <a:effectLst/>
                <a:latin typeface="+mn-lt"/>
                <a:ea typeface="+mn-ea"/>
                <a:cs typeface="+mn-cs"/>
              </a:rPr>
              <a:t>All videos should have correct captions and enable while showing. Auto-captioned videos are usually inaccessible and have to be corrected.</a:t>
            </a:r>
          </a:p>
          <a:p>
            <a:r>
              <a:rPr lang="en-US" sz="1200" b="0" i="0" kern="1200" dirty="0">
                <a:solidFill>
                  <a:schemeClr val="tx1"/>
                </a:solidFill>
                <a:effectLst/>
                <a:latin typeface="+mn-lt"/>
                <a:ea typeface="+mn-ea"/>
                <a:cs typeface="+mn-cs"/>
              </a:rPr>
              <a:t>Pictures with meaning should have a descriptive caption below.</a:t>
            </a:r>
          </a:p>
          <a:p>
            <a:r>
              <a:rPr lang="en-US" sz="1200" b="0" i="0" kern="1200" dirty="0">
                <a:solidFill>
                  <a:schemeClr val="tx1"/>
                </a:solidFill>
                <a:effectLst/>
                <a:latin typeface="+mn-lt"/>
                <a:ea typeface="+mn-ea"/>
                <a:cs typeface="+mn-cs"/>
              </a:rPr>
              <a:t>Images with words embedded should have a combined text description of the words in the image. Provide clear verbal descriptions of visual content, such as images, charts, and videos.</a:t>
            </a:r>
          </a:p>
          <a:p>
            <a:r>
              <a:rPr lang="en-US" sz="1200" b="0" i="0" kern="1200" dirty="0">
                <a:solidFill>
                  <a:schemeClr val="tx1"/>
                </a:solidFill>
                <a:effectLst/>
                <a:latin typeface="+mn-lt"/>
                <a:ea typeface="+mn-ea"/>
                <a:cs typeface="+mn-cs"/>
              </a:rPr>
              <a:t>Check the color contrast of presentation fonts.</a:t>
            </a:r>
          </a:p>
          <a:p>
            <a:r>
              <a:rPr lang="en-US" sz="1200" b="0" i="0" kern="1200" dirty="0">
                <a:solidFill>
                  <a:schemeClr val="tx1"/>
                </a:solidFill>
                <a:effectLst/>
                <a:latin typeface="+mn-lt"/>
                <a:ea typeface="+mn-ea"/>
                <a:cs typeface="+mn-cs"/>
              </a:rPr>
              <a:t>Paper handouts should be available in a digitally accessible format, upon request. PDF files may be inaccessible. Here’s how to make them accessible: https://helpx.adobe.com/acrobat/using/create-verify-pdf-accessibility.html</a:t>
            </a:r>
          </a:p>
          <a:p>
            <a:r>
              <a:rPr lang="en-US" sz="1200" b="0" i="0" kern="1200" dirty="0">
                <a:solidFill>
                  <a:schemeClr val="tx1"/>
                </a:solidFill>
                <a:effectLst/>
                <a:latin typeface="+mn-lt"/>
                <a:ea typeface="+mn-ea"/>
                <a:cs typeface="+mn-cs"/>
              </a:rPr>
              <a:t>Consider an ending accessibility statement. Example: “If anyone needs an accessible version of the [content presented], please contact our office.”</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FYE understands that you might not be familiar with some of these accessibility tips. Your department’s message is important; let’s make sure it is communicated to everyone. Have questions or concerns about your content? Please contact Student Accessibility Services for more information and resources.</a:t>
            </a:r>
          </a:p>
          <a:p>
            <a:endParaRPr lang="en-US" dirty="0"/>
          </a:p>
        </p:txBody>
      </p:sp>
      <p:sp>
        <p:nvSpPr>
          <p:cNvPr id="4" name="Slide Number Placeholder 3"/>
          <p:cNvSpPr>
            <a:spLocks noGrp="1"/>
          </p:cNvSpPr>
          <p:nvPr>
            <p:ph type="sldNum" sz="quarter" idx="5"/>
          </p:nvPr>
        </p:nvSpPr>
        <p:spPr/>
        <p:txBody>
          <a:bodyPr/>
          <a:lstStyle/>
          <a:p>
            <a:fld id="{BF01AEB7-DF1E-074E-AD3C-BD912806E15D}" type="slidenum">
              <a:rPr lang="en-US" smtClean="0"/>
              <a:t>16</a:t>
            </a:fld>
            <a:endParaRPr lang="en-US"/>
          </a:p>
        </p:txBody>
      </p:sp>
    </p:spTree>
    <p:extLst>
      <p:ext uri="{BB962C8B-B14F-4D97-AF65-F5344CB8AC3E}">
        <p14:creationId xmlns:p14="http://schemas.microsoft.com/office/powerpoint/2010/main" val="33332354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dirty="0"/>
              <a:t>For collaborative, thematic presentations – this is an opportunity to include the office contact information for all areas that participated/contributed information. </a:t>
            </a:r>
          </a:p>
        </p:txBody>
      </p:sp>
      <p:sp>
        <p:nvSpPr>
          <p:cNvPr id="4" name="Slide Number Placeholder 3"/>
          <p:cNvSpPr>
            <a:spLocks noGrp="1"/>
          </p:cNvSpPr>
          <p:nvPr>
            <p:ph type="sldNum" sz="quarter" idx="10"/>
          </p:nvPr>
        </p:nvSpPr>
        <p:spPr/>
        <p:txBody>
          <a:bodyPr/>
          <a:lstStyle/>
          <a:p>
            <a:fld id="{BF01AEB7-DF1E-074E-AD3C-BD912806E15D}" type="slidenum">
              <a:rPr lang="en-US" smtClean="0"/>
              <a:t>18</a:t>
            </a:fld>
            <a:endParaRPr lang="en-US"/>
          </a:p>
        </p:txBody>
      </p:sp>
    </p:spTree>
    <p:extLst>
      <p:ext uri="{BB962C8B-B14F-4D97-AF65-F5344CB8AC3E}">
        <p14:creationId xmlns:p14="http://schemas.microsoft.com/office/powerpoint/2010/main" val="6049943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2701529"/>
            <a:ext cx="6858000" cy="124182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812226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1" y="4925991"/>
            <a:ext cx="1914368" cy="204692"/>
          </a:xfrm>
          <a:prstGeom prst="rect">
            <a:avLst/>
          </a:prstGeom>
        </p:spPr>
        <p:txBody>
          <a:bodyPr/>
          <a:lstStyle/>
          <a:p>
            <a:fld id="{05F0F182-A738-D344-AD4C-0014E2FCF0E4}" type="datetimeFigureOut">
              <a:rPr lang="en-US" smtClean="0"/>
              <a:t>1/21/2020</a:t>
            </a:fld>
            <a:endParaRPr lang="en-US"/>
          </a:p>
        </p:txBody>
      </p:sp>
      <p:sp>
        <p:nvSpPr>
          <p:cNvPr id="5" name="Footer Placeholder 4"/>
          <p:cNvSpPr>
            <a:spLocks noGrp="1"/>
          </p:cNvSpPr>
          <p:nvPr>
            <p:ph type="ftr" sz="quarter" idx="11"/>
          </p:nvPr>
        </p:nvSpPr>
        <p:spPr>
          <a:xfrm>
            <a:off x="628652" y="4885442"/>
            <a:ext cx="4909025" cy="155666"/>
          </a:xfrm>
          <a:prstGeom prst="rect">
            <a:avLst/>
          </a:prstGeom>
        </p:spPr>
        <p:txBody>
          <a:bodyPr/>
          <a:lstStyle/>
          <a:p>
            <a:endParaRPr lang="en-US"/>
          </a:p>
        </p:txBody>
      </p:sp>
      <p:sp>
        <p:nvSpPr>
          <p:cNvPr id="6" name="Slide Number Placeholder 5"/>
          <p:cNvSpPr>
            <a:spLocks noGrp="1"/>
          </p:cNvSpPr>
          <p:nvPr>
            <p:ph type="sldNum" sz="quarter" idx="12"/>
          </p:nvPr>
        </p:nvSpPr>
        <p:spPr>
          <a:xfrm>
            <a:off x="0" y="4925990"/>
            <a:ext cx="628650" cy="210906"/>
          </a:xfrm>
          <a:prstGeom prst="rect">
            <a:avLst/>
          </a:prstGeom>
        </p:spPr>
        <p:txBody>
          <a:bodyPr/>
          <a:lstStyle/>
          <a:p>
            <a:fld id="{D0B5CDF8-54D5-6043-A52E-76818AC5EAB8}" type="slidenum">
              <a:rPr lang="en-US" smtClean="0"/>
              <a:t>‹#›</a:t>
            </a:fld>
            <a:endParaRPr lang="en-US"/>
          </a:p>
        </p:txBody>
      </p:sp>
    </p:spTree>
    <p:extLst>
      <p:ext uri="{BB962C8B-B14F-4D97-AF65-F5344CB8AC3E}">
        <p14:creationId xmlns:p14="http://schemas.microsoft.com/office/powerpoint/2010/main" val="423539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1" y="4925991"/>
            <a:ext cx="1914368" cy="204692"/>
          </a:xfrm>
          <a:prstGeom prst="rect">
            <a:avLst/>
          </a:prstGeom>
        </p:spPr>
        <p:txBody>
          <a:bodyPr/>
          <a:lstStyle/>
          <a:p>
            <a:fld id="{05F0F182-A738-D344-AD4C-0014E2FCF0E4}" type="datetimeFigureOut">
              <a:rPr lang="en-US" smtClean="0"/>
              <a:t>1/21/2020</a:t>
            </a:fld>
            <a:endParaRPr lang="en-US"/>
          </a:p>
        </p:txBody>
      </p:sp>
      <p:sp>
        <p:nvSpPr>
          <p:cNvPr id="5" name="Footer Placeholder 4"/>
          <p:cNvSpPr>
            <a:spLocks noGrp="1"/>
          </p:cNvSpPr>
          <p:nvPr>
            <p:ph type="ftr" sz="quarter" idx="11"/>
          </p:nvPr>
        </p:nvSpPr>
        <p:spPr>
          <a:xfrm>
            <a:off x="628652" y="4885442"/>
            <a:ext cx="4909025" cy="155666"/>
          </a:xfrm>
          <a:prstGeom prst="rect">
            <a:avLst/>
          </a:prstGeom>
        </p:spPr>
        <p:txBody>
          <a:bodyPr/>
          <a:lstStyle/>
          <a:p>
            <a:endParaRPr lang="en-US"/>
          </a:p>
        </p:txBody>
      </p:sp>
      <p:sp>
        <p:nvSpPr>
          <p:cNvPr id="6" name="Slide Number Placeholder 5"/>
          <p:cNvSpPr>
            <a:spLocks noGrp="1"/>
          </p:cNvSpPr>
          <p:nvPr>
            <p:ph type="sldNum" sz="quarter" idx="12"/>
          </p:nvPr>
        </p:nvSpPr>
        <p:spPr>
          <a:xfrm>
            <a:off x="0" y="4925990"/>
            <a:ext cx="628650" cy="210906"/>
          </a:xfrm>
          <a:prstGeom prst="rect">
            <a:avLst/>
          </a:prstGeom>
        </p:spPr>
        <p:txBody>
          <a:bodyPr/>
          <a:lstStyle/>
          <a:p>
            <a:fld id="{D0B5CDF8-54D5-6043-A52E-76818AC5EAB8}" type="slidenum">
              <a:rPr lang="en-US" smtClean="0"/>
              <a:t>‹#›</a:t>
            </a:fld>
            <a:endParaRPr lang="en-US"/>
          </a:p>
        </p:txBody>
      </p:sp>
    </p:spTree>
    <p:extLst>
      <p:ext uri="{BB962C8B-B14F-4D97-AF65-F5344CB8AC3E}">
        <p14:creationId xmlns:p14="http://schemas.microsoft.com/office/powerpoint/2010/main" val="1660192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56492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4"/>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1"/>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96783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00373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7"/>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3"/>
            <a:ext cx="3868340" cy="6179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260873"/>
            <a:ext cx="3887391" cy="6179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1" y="4925991"/>
            <a:ext cx="1914368" cy="204692"/>
          </a:xfrm>
          <a:prstGeom prst="rect">
            <a:avLst/>
          </a:prstGeom>
        </p:spPr>
        <p:txBody>
          <a:bodyPr/>
          <a:lstStyle/>
          <a:p>
            <a:fld id="{05F0F182-A738-D344-AD4C-0014E2FCF0E4}" type="datetimeFigureOut">
              <a:rPr lang="en-US" smtClean="0"/>
              <a:t>1/21/2020</a:t>
            </a:fld>
            <a:endParaRPr lang="en-US"/>
          </a:p>
        </p:txBody>
      </p:sp>
      <p:sp>
        <p:nvSpPr>
          <p:cNvPr id="8" name="Footer Placeholder 7"/>
          <p:cNvSpPr>
            <a:spLocks noGrp="1"/>
          </p:cNvSpPr>
          <p:nvPr>
            <p:ph type="ftr" sz="quarter" idx="11"/>
          </p:nvPr>
        </p:nvSpPr>
        <p:spPr>
          <a:xfrm>
            <a:off x="628652" y="4885442"/>
            <a:ext cx="4909025" cy="155666"/>
          </a:xfrm>
          <a:prstGeom prst="rect">
            <a:avLst/>
          </a:prstGeom>
        </p:spPr>
        <p:txBody>
          <a:bodyPr/>
          <a:lstStyle/>
          <a:p>
            <a:endParaRPr lang="en-US"/>
          </a:p>
        </p:txBody>
      </p:sp>
      <p:sp>
        <p:nvSpPr>
          <p:cNvPr id="9" name="Slide Number Placeholder 8"/>
          <p:cNvSpPr>
            <a:spLocks noGrp="1"/>
          </p:cNvSpPr>
          <p:nvPr>
            <p:ph type="sldNum" sz="quarter" idx="12"/>
          </p:nvPr>
        </p:nvSpPr>
        <p:spPr>
          <a:xfrm>
            <a:off x="0" y="4925990"/>
            <a:ext cx="628650" cy="210906"/>
          </a:xfrm>
          <a:prstGeom prst="rect">
            <a:avLst/>
          </a:prstGeom>
        </p:spPr>
        <p:txBody>
          <a:bodyPr/>
          <a:lstStyle/>
          <a:p>
            <a:fld id="{D0B5CDF8-54D5-6043-A52E-76818AC5EAB8}" type="slidenum">
              <a:rPr lang="en-US" smtClean="0"/>
              <a:t>‹#›</a:t>
            </a:fld>
            <a:endParaRPr lang="en-US"/>
          </a:p>
        </p:txBody>
      </p:sp>
    </p:spTree>
    <p:extLst>
      <p:ext uri="{BB962C8B-B14F-4D97-AF65-F5344CB8AC3E}">
        <p14:creationId xmlns:p14="http://schemas.microsoft.com/office/powerpoint/2010/main" val="6345136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0" y="4925990"/>
            <a:ext cx="628650" cy="210906"/>
          </a:xfrm>
          <a:prstGeom prst="rect">
            <a:avLst/>
          </a:prstGeom>
        </p:spPr>
        <p:txBody>
          <a:bodyPr/>
          <a:lstStyle/>
          <a:p>
            <a:fld id="{D0B5CDF8-54D5-6043-A52E-76818AC5EAB8}" type="slidenum">
              <a:rPr lang="en-US" smtClean="0"/>
              <a:t>‹#›</a:t>
            </a:fld>
            <a:endParaRPr lang="en-US"/>
          </a:p>
        </p:txBody>
      </p:sp>
      <p:sp>
        <p:nvSpPr>
          <p:cNvPr id="6" name="Title 1"/>
          <p:cNvSpPr txBox="1">
            <a:spLocks/>
          </p:cNvSpPr>
          <p:nvPr userDrawn="1"/>
        </p:nvSpPr>
        <p:spPr>
          <a:xfrm>
            <a:off x="406584" y="273847"/>
            <a:ext cx="7096625" cy="107211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0" i="0" kern="1200">
                <a:solidFill>
                  <a:schemeClr val="tx1"/>
                </a:solidFill>
                <a:latin typeface="Helvetica Neue Medium" charset="0"/>
                <a:ea typeface="Helvetica Neue Medium" charset="0"/>
                <a:cs typeface="Helvetica Neue Medium" charset="0"/>
              </a:defRPr>
            </a:lvl1pPr>
          </a:lstStyle>
          <a:p>
            <a:endParaRPr lang="en-US" sz="4400" dirty="0"/>
          </a:p>
        </p:txBody>
      </p:sp>
      <p:sp>
        <p:nvSpPr>
          <p:cNvPr id="8" name="Chart Placeholder 7"/>
          <p:cNvSpPr>
            <a:spLocks noGrp="1"/>
          </p:cNvSpPr>
          <p:nvPr>
            <p:ph type="chart" sz="quarter" idx="13"/>
          </p:nvPr>
        </p:nvSpPr>
        <p:spPr>
          <a:xfrm>
            <a:off x="406582" y="1454922"/>
            <a:ext cx="8472500" cy="3038031"/>
          </a:xfrm>
        </p:spPr>
        <p:txBody>
          <a:bodyPr/>
          <a:lstStyle/>
          <a:p>
            <a:r>
              <a:rPr lang="en-US"/>
              <a:t>Click icon to add chart</a:t>
            </a:r>
            <a:endParaRPr lang="en-US" dirty="0"/>
          </a:p>
        </p:txBody>
      </p:sp>
    </p:spTree>
    <p:extLst>
      <p:ext uri="{BB962C8B-B14F-4D97-AF65-F5344CB8AC3E}">
        <p14:creationId xmlns:p14="http://schemas.microsoft.com/office/powerpoint/2010/main" val="2015011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1" y="4925991"/>
            <a:ext cx="1914368" cy="204692"/>
          </a:xfrm>
          <a:prstGeom prst="rect">
            <a:avLst/>
          </a:prstGeom>
        </p:spPr>
        <p:txBody>
          <a:bodyPr/>
          <a:lstStyle/>
          <a:p>
            <a:fld id="{05F0F182-A738-D344-AD4C-0014E2FCF0E4}" type="datetimeFigureOut">
              <a:rPr lang="en-US" smtClean="0"/>
              <a:t>1/21/2020</a:t>
            </a:fld>
            <a:endParaRPr lang="en-US"/>
          </a:p>
        </p:txBody>
      </p:sp>
      <p:sp>
        <p:nvSpPr>
          <p:cNvPr id="3" name="Footer Placeholder 2"/>
          <p:cNvSpPr>
            <a:spLocks noGrp="1"/>
          </p:cNvSpPr>
          <p:nvPr>
            <p:ph type="ftr" sz="quarter" idx="11"/>
          </p:nvPr>
        </p:nvSpPr>
        <p:spPr>
          <a:xfrm>
            <a:off x="628652" y="4885442"/>
            <a:ext cx="4909025" cy="155666"/>
          </a:xfrm>
          <a:prstGeom prst="rect">
            <a:avLst/>
          </a:prstGeom>
        </p:spPr>
        <p:txBody>
          <a:bodyPr/>
          <a:lstStyle/>
          <a:p>
            <a:endParaRPr lang="en-US"/>
          </a:p>
        </p:txBody>
      </p:sp>
      <p:sp>
        <p:nvSpPr>
          <p:cNvPr id="4" name="Slide Number Placeholder 3"/>
          <p:cNvSpPr>
            <a:spLocks noGrp="1"/>
          </p:cNvSpPr>
          <p:nvPr>
            <p:ph type="sldNum" sz="quarter" idx="12"/>
          </p:nvPr>
        </p:nvSpPr>
        <p:spPr>
          <a:xfrm>
            <a:off x="0" y="4925990"/>
            <a:ext cx="628650" cy="210906"/>
          </a:xfrm>
          <a:prstGeom prst="rect">
            <a:avLst/>
          </a:prstGeom>
        </p:spPr>
        <p:txBody>
          <a:bodyPr/>
          <a:lstStyle/>
          <a:p>
            <a:fld id="{D0B5CDF8-54D5-6043-A52E-76818AC5EAB8}" type="slidenum">
              <a:rPr lang="en-US" smtClean="0"/>
              <a:t>‹#›</a:t>
            </a:fld>
            <a:endParaRPr lang="en-US"/>
          </a:p>
        </p:txBody>
      </p:sp>
    </p:spTree>
    <p:extLst>
      <p:ext uri="{BB962C8B-B14F-4D97-AF65-F5344CB8AC3E}">
        <p14:creationId xmlns:p14="http://schemas.microsoft.com/office/powerpoint/2010/main" val="482226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2" y="342900"/>
            <a:ext cx="2949178" cy="120015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740572"/>
            <a:ext cx="4629150" cy="36552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2" y="1543050"/>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1" y="4925991"/>
            <a:ext cx="1914368" cy="204692"/>
          </a:xfrm>
          <a:prstGeom prst="rect">
            <a:avLst/>
          </a:prstGeom>
        </p:spPr>
        <p:txBody>
          <a:bodyPr/>
          <a:lstStyle/>
          <a:p>
            <a:fld id="{05F0F182-A738-D344-AD4C-0014E2FCF0E4}" type="datetimeFigureOut">
              <a:rPr lang="en-US" smtClean="0"/>
              <a:t>1/21/2020</a:t>
            </a:fld>
            <a:endParaRPr lang="en-US"/>
          </a:p>
        </p:txBody>
      </p:sp>
      <p:sp>
        <p:nvSpPr>
          <p:cNvPr id="6" name="Footer Placeholder 5"/>
          <p:cNvSpPr>
            <a:spLocks noGrp="1"/>
          </p:cNvSpPr>
          <p:nvPr>
            <p:ph type="ftr" sz="quarter" idx="11"/>
          </p:nvPr>
        </p:nvSpPr>
        <p:spPr>
          <a:xfrm>
            <a:off x="628652" y="4885442"/>
            <a:ext cx="4909025" cy="155666"/>
          </a:xfrm>
          <a:prstGeom prst="rect">
            <a:avLst/>
          </a:prstGeom>
        </p:spPr>
        <p:txBody>
          <a:bodyPr/>
          <a:lstStyle/>
          <a:p>
            <a:endParaRPr lang="en-US"/>
          </a:p>
        </p:txBody>
      </p:sp>
      <p:sp>
        <p:nvSpPr>
          <p:cNvPr id="7" name="Slide Number Placeholder 6"/>
          <p:cNvSpPr>
            <a:spLocks noGrp="1"/>
          </p:cNvSpPr>
          <p:nvPr>
            <p:ph type="sldNum" sz="quarter" idx="12"/>
          </p:nvPr>
        </p:nvSpPr>
        <p:spPr>
          <a:xfrm>
            <a:off x="0" y="4925990"/>
            <a:ext cx="628650" cy="210906"/>
          </a:xfrm>
          <a:prstGeom prst="rect">
            <a:avLst/>
          </a:prstGeom>
        </p:spPr>
        <p:txBody>
          <a:bodyPr/>
          <a:lstStyle/>
          <a:p>
            <a:fld id="{D0B5CDF8-54D5-6043-A52E-76818AC5EAB8}" type="slidenum">
              <a:rPr lang="en-US" smtClean="0"/>
              <a:t>‹#›</a:t>
            </a:fld>
            <a:endParaRPr lang="en-US"/>
          </a:p>
        </p:txBody>
      </p:sp>
    </p:spTree>
    <p:extLst>
      <p:ext uri="{BB962C8B-B14F-4D97-AF65-F5344CB8AC3E}">
        <p14:creationId xmlns:p14="http://schemas.microsoft.com/office/powerpoint/2010/main" val="171636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2" y="342900"/>
            <a:ext cx="2949178" cy="120015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2"/>
            <a:ext cx="4629150" cy="365521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2" y="1543050"/>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1" y="4925991"/>
            <a:ext cx="1914368" cy="204692"/>
          </a:xfrm>
          <a:prstGeom prst="rect">
            <a:avLst/>
          </a:prstGeom>
        </p:spPr>
        <p:txBody>
          <a:bodyPr/>
          <a:lstStyle/>
          <a:p>
            <a:fld id="{05F0F182-A738-D344-AD4C-0014E2FCF0E4}" type="datetimeFigureOut">
              <a:rPr lang="en-US" smtClean="0"/>
              <a:t>1/21/2020</a:t>
            </a:fld>
            <a:endParaRPr lang="en-US"/>
          </a:p>
        </p:txBody>
      </p:sp>
      <p:sp>
        <p:nvSpPr>
          <p:cNvPr id="6" name="Footer Placeholder 5"/>
          <p:cNvSpPr>
            <a:spLocks noGrp="1"/>
          </p:cNvSpPr>
          <p:nvPr>
            <p:ph type="ftr" sz="quarter" idx="11"/>
          </p:nvPr>
        </p:nvSpPr>
        <p:spPr>
          <a:xfrm>
            <a:off x="628652" y="4885442"/>
            <a:ext cx="4909025" cy="155666"/>
          </a:xfrm>
          <a:prstGeom prst="rect">
            <a:avLst/>
          </a:prstGeom>
        </p:spPr>
        <p:txBody>
          <a:bodyPr/>
          <a:lstStyle/>
          <a:p>
            <a:endParaRPr lang="en-US"/>
          </a:p>
        </p:txBody>
      </p:sp>
      <p:sp>
        <p:nvSpPr>
          <p:cNvPr id="7" name="Slide Number Placeholder 6"/>
          <p:cNvSpPr>
            <a:spLocks noGrp="1"/>
          </p:cNvSpPr>
          <p:nvPr>
            <p:ph type="sldNum" sz="quarter" idx="12"/>
          </p:nvPr>
        </p:nvSpPr>
        <p:spPr>
          <a:xfrm>
            <a:off x="0" y="4925990"/>
            <a:ext cx="628650" cy="210906"/>
          </a:xfrm>
          <a:prstGeom prst="rect">
            <a:avLst/>
          </a:prstGeom>
        </p:spPr>
        <p:txBody>
          <a:bodyPr/>
          <a:lstStyle/>
          <a:p>
            <a:fld id="{D0B5CDF8-54D5-6043-A52E-76818AC5EAB8}" type="slidenum">
              <a:rPr lang="en-US" smtClean="0"/>
              <a:t>‹#›</a:t>
            </a:fld>
            <a:endParaRPr lang="en-US"/>
          </a:p>
        </p:txBody>
      </p:sp>
    </p:spTree>
    <p:extLst>
      <p:ext uri="{BB962C8B-B14F-4D97-AF65-F5344CB8AC3E}">
        <p14:creationId xmlns:p14="http://schemas.microsoft.com/office/powerpoint/2010/main" val="617041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7"/>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3708185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b="0" i="0" kern="1200">
          <a:solidFill>
            <a:schemeClr val="tx1"/>
          </a:solidFill>
          <a:latin typeface="Helvetica Neue Medium" charset="0"/>
          <a:ea typeface="Helvetica Neue Medium" charset="0"/>
          <a:cs typeface="Helvetica Neue Medium"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Neue" charset="0"/>
          <a:ea typeface="Helvetica Neue" charset="0"/>
          <a:cs typeface="Helvetica Neue"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Neue" charset="0"/>
          <a:ea typeface="Helvetica Neue" charset="0"/>
          <a:cs typeface="Helvetica Neue"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Neue" charset="0"/>
          <a:ea typeface="Helvetica Neue" charset="0"/>
          <a:cs typeface="Helvetica Neue"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charset="0"/>
          <a:ea typeface="Helvetica Neue" charset="0"/>
          <a:cs typeface="Helvetica Neue"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s://sas.sdes.ucf.edu/"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https://webaim.org/articles/contrast/" TargetMode="External"/><Relationship Id="rId5" Type="http://schemas.openxmlformats.org/officeDocument/2006/relationships/hyperlink" Target="https://webaim.org/techniques/alttext/" TargetMode="External"/><Relationship Id="rId4" Type="http://schemas.openxmlformats.org/officeDocument/2006/relationships/hyperlink" Target="https://photonarrations.wordpress.com/2015/05/08/suggestions-on-how-to-describe-pictures-to-blind-people/"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38244" cy="5143500"/>
          </a:xfrm>
          <a:prstGeom prst="rect">
            <a:avLst/>
          </a:prstGeom>
        </p:spPr>
      </p:pic>
      <p:sp>
        <p:nvSpPr>
          <p:cNvPr id="2" name="Title 1"/>
          <p:cNvSpPr>
            <a:spLocks noGrp="1"/>
          </p:cNvSpPr>
          <p:nvPr>
            <p:ph type="ctrTitle"/>
          </p:nvPr>
        </p:nvSpPr>
        <p:spPr>
          <a:xfrm>
            <a:off x="1" y="2019095"/>
            <a:ext cx="9138244" cy="1105319"/>
          </a:xfrm>
        </p:spPr>
        <p:txBody>
          <a:bodyPr>
            <a:noAutofit/>
          </a:bodyPr>
          <a:lstStyle/>
          <a:p>
            <a:pPr>
              <a:lnSpc>
                <a:spcPts val="2700"/>
              </a:lnSpc>
            </a:pPr>
            <a:r>
              <a:rPr lang="en-US" sz="2700" b="1" dirty="0">
                <a:latin typeface="Helvetica" charset="0"/>
                <a:ea typeface="Helvetica" charset="0"/>
                <a:cs typeface="Helvetica" charset="0"/>
              </a:rPr>
              <a:t>Opening Title</a:t>
            </a:r>
            <a:br>
              <a:rPr lang="en-US" sz="2700" b="1" dirty="0">
                <a:latin typeface="Helvetica" charset="0"/>
                <a:ea typeface="Helvetica" charset="0"/>
                <a:cs typeface="Helvetica" charset="0"/>
              </a:rPr>
            </a:br>
            <a:r>
              <a:rPr lang="en-US" sz="1350" b="1" dirty="0">
                <a:latin typeface="Helvetica" charset="0"/>
                <a:ea typeface="Helvetica" charset="0"/>
                <a:cs typeface="Helvetica" charset="0"/>
              </a:rPr>
              <a:t>2020 UCF Orientation Program</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4983" y="4431325"/>
            <a:ext cx="527774" cy="712178"/>
          </a:xfrm>
          <a:prstGeom prst="rect">
            <a:avLst/>
          </a:prstGeom>
        </p:spPr>
      </p:pic>
    </p:spTree>
    <p:extLst>
      <p:ext uri="{BB962C8B-B14F-4D97-AF65-F5344CB8AC3E}">
        <p14:creationId xmlns:p14="http://schemas.microsoft.com/office/powerpoint/2010/main" val="14047465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 y="0"/>
            <a:ext cx="9141291" cy="5143500"/>
          </a:xfrm>
          <a:prstGeom prst="rect">
            <a:avLst/>
          </a:prstGeom>
        </p:spPr>
      </p:pic>
    </p:spTree>
    <p:extLst>
      <p:ext uri="{BB962C8B-B14F-4D97-AF65-F5344CB8AC3E}">
        <p14:creationId xmlns:p14="http://schemas.microsoft.com/office/powerpoint/2010/main" val="8279262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 y="0"/>
            <a:ext cx="9141291" cy="5143500"/>
          </a:xfrm>
          <a:prstGeom prst="rect">
            <a:avLst/>
          </a:prstGeom>
        </p:spPr>
      </p:pic>
    </p:spTree>
    <p:extLst>
      <p:ext uri="{BB962C8B-B14F-4D97-AF65-F5344CB8AC3E}">
        <p14:creationId xmlns:p14="http://schemas.microsoft.com/office/powerpoint/2010/main" val="6296527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 y="0"/>
            <a:ext cx="9141291" cy="5143500"/>
          </a:xfrm>
          <a:prstGeom prst="rect">
            <a:avLst/>
          </a:prstGeom>
        </p:spPr>
      </p:pic>
    </p:spTree>
    <p:extLst>
      <p:ext uri="{BB962C8B-B14F-4D97-AF65-F5344CB8AC3E}">
        <p14:creationId xmlns:p14="http://schemas.microsoft.com/office/powerpoint/2010/main" val="9250995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 y="0"/>
            <a:ext cx="9141291" cy="5143500"/>
          </a:xfrm>
          <a:prstGeom prst="rect">
            <a:avLst/>
          </a:prstGeom>
        </p:spPr>
      </p:pic>
    </p:spTree>
    <p:extLst>
      <p:ext uri="{BB962C8B-B14F-4D97-AF65-F5344CB8AC3E}">
        <p14:creationId xmlns:p14="http://schemas.microsoft.com/office/powerpoint/2010/main" val="3200708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 y="0"/>
            <a:ext cx="9141291" cy="5143500"/>
          </a:xfrm>
          <a:prstGeom prst="rect">
            <a:avLst/>
          </a:prstGeom>
        </p:spPr>
      </p:pic>
    </p:spTree>
    <p:extLst>
      <p:ext uri="{BB962C8B-B14F-4D97-AF65-F5344CB8AC3E}">
        <p14:creationId xmlns:p14="http://schemas.microsoft.com/office/powerpoint/2010/main" val="15398893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F260A-67C3-4FA3-AB0B-7AFD01C3E1A5}"/>
              </a:ext>
            </a:extLst>
          </p:cNvPr>
          <p:cNvSpPr>
            <a:spLocks noGrp="1"/>
          </p:cNvSpPr>
          <p:nvPr>
            <p:ph type="title"/>
          </p:nvPr>
        </p:nvSpPr>
        <p:spPr/>
        <p:txBody>
          <a:bodyPr/>
          <a:lstStyle/>
          <a:p>
            <a:r>
              <a:rPr lang="en-US" dirty="0"/>
              <a:t>Use Pure </a:t>
            </a:r>
            <a:r>
              <a:rPr lang="en-US" b="1" dirty="0">
                <a:solidFill>
                  <a:srgbClr val="FFCA29"/>
                </a:solidFill>
                <a:latin typeface="Helvetica Neue Medium"/>
                <a:cs typeface="Helvetica" charset="0"/>
              </a:rPr>
              <a:t>Gold</a:t>
            </a:r>
            <a:r>
              <a:rPr lang="en-US" dirty="0"/>
              <a:t> Text</a:t>
            </a:r>
          </a:p>
        </p:txBody>
      </p:sp>
      <p:sp>
        <p:nvSpPr>
          <p:cNvPr id="3" name="Content Placeholder 2">
            <a:extLst>
              <a:ext uri="{FF2B5EF4-FFF2-40B4-BE49-F238E27FC236}">
                <a16:creationId xmlns:a16="http://schemas.microsoft.com/office/drawing/2014/main" id="{8E240DAC-4A79-4524-A721-99270D0F99E3}"/>
              </a:ext>
            </a:extLst>
          </p:cNvPr>
          <p:cNvSpPr>
            <a:spLocks noGrp="1"/>
          </p:cNvSpPr>
          <p:nvPr>
            <p:ph idx="1"/>
          </p:nvPr>
        </p:nvSpPr>
        <p:spPr/>
        <p:txBody>
          <a:bodyPr/>
          <a:lstStyle/>
          <a:p>
            <a:r>
              <a:rPr lang="en-US" dirty="0"/>
              <a:t>Use pure gold. You can format paint the text above to change all other text you wish to be gold. Otherwise use the following RGB color code: </a:t>
            </a:r>
          </a:p>
          <a:p>
            <a:pPr lvl="1"/>
            <a:r>
              <a:rPr lang="en-US" dirty="0"/>
              <a:t>Red: 255</a:t>
            </a:r>
          </a:p>
          <a:p>
            <a:pPr lvl="1"/>
            <a:r>
              <a:rPr lang="en-US" dirty="0"/>
              <a:t>Green: 202</a:t>
            </a:r>
          </a:p>
          <a:p>
            <a:pPr lvl="1"/>
            <a:r>
              <a:rPr lang="en-US" dirty="0"/>
              <a:t>Blue: 41</a:t>
            </a:r>
          </a:p>
          <a:p>
            <a:pPr marL="0" indent="0">
              <a:buNone/>
            </a:pPr>
            <a:endParaRPr lang="en-US" dirty="0"/>
          </a:p>
          <a:p>
            <a:endParaRPr lang="en-US" dirty="0"/>
          </a:p>
        </p:txBody>
      </p:sp>
      <p:pic>
        <p:nvPicPr>
          <p:cNvPr id="4" name="Picture 3">
            <a:extLst>
              <a:ext uri="{FF2B5EF4-FFF2-40B4-BE49-F238E27FC236}">
                <a16:creationId xmlns:a16="http://schemas.microsoft.com/office/drawing/2014/main" id="{E739B3E8-C50F-4F8D-97B5-2C9FE17F1123}"/>
              </a:ext>
            </a:extLst>
          </p:cNvPr>
          <p:cNvPicPr>
            <a:picLocks noChangeAspect="1"/>
          </p:cNvPicPr>
          <p:nvPr/>
        </p:nvPicPr>
        <p:blipFill>
          <a:blip r:embed="rId2"/>
          <a:stretch>
            <a:fillRect/>
          </a:stretch>
        </p:blipFill>
        <p:spPr>
          <a:xfrm>
            <a:off x="5266539" y="2265583"/>
            <a:ext cx="3124200" cy="3400425"/>
          </a:xfrm>
          <a:prstGeom prst="rect">
            <a:avLst/>
          </a:prstGeom>
        </p:spPr>
      </p:pic>
    </p:spTree>
    <p:extLst>
      <p:ext uri="{BB962C8B-B14F-4D97-AF65-F5344CB8AC3E}">
        <p14:creationId xmlns:p14="http://schemas.microsoft.com/office/powerpoint/2010/main" val="20894577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6040" y="-135341"/>
            <a:ext cx="8691918" cy="987993"/>
          </a:xfrm>
        </p:spPr>
        <p:txBody>
          <a:bodyPr>
            <a:noAutofit/>
          </a:bodyPr>
          <a:lstStyle/>
          <a:p>
            <a:pPr algn="l"/>
            <a:r>
              <a:rPr lang="en-US" sz="2700" b="1" dirty="0">
                <a:latin typeface="Helvetica" charset="0"/>
                <a:ea typeface="Helvetica" charset="0"/>
                <a:cs typeface="Helvetica" charset="0"/>
              </a:rPr>
              <a:t>Orientation Presentation Accessibility Expectations: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6226" y="4365099"/>
            <a:ext cx="527774" cy="712178"/>
          </a:xfrm>
          <a:prstGeom prst="rect">
            <a:avLst/>
          </a:prstGeom>
        </p:spPr>
      </p:pic>
      <p:sp>
        <p:nvSpPr>
          <p:cNvPr id="4" name="Title 1">
            <a:extLst>
              <a:ext uri="{FF2B5EF4-FFF2-40B4-BE49-F238E27FC236}">
                <a16:creationId xmlns:a16="http://schemas.microsoft.com/office/drawing/2014/main" id="{D1B3AAD1-18EC-448D-A526-0BB5BBBDFE57}"/>
              </a:ext>
            </a:extLst>
          </p:cNvPr>
          <p:cNvSpPr txBox="1">
            <a:spLocks/>
          </p:cNvSpPr>
          <p:nvPr/>
        </p:nvSpPr>
        <p:spPr>
          <a:xfrm>
            <a:off x="226040" y="852652"/>
            <a:ext cx="8691918" cy="4244830"/>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b="0" i="0" kern="1200">
                <a:solidFill>
                  <a:schemeClr val="tx1"/>
                </a:solidFill>
                <a:latin typeface="Helvetica Neue Medium" charset="0"/>
                <a:ea typeface="Helvetica Neue Medium" charset="0"/>
                <a:cs typeface="Helvetica Neue Medium" charset="0"/>
              </a:defRPr>
            </a:lvl1pPr>
          </a:lstStyle>
          <a:p>
            <a:pPr algn="l"/>
            <a:r>
              <a:rPr lang="en-US" sz="1400" dirty="0"/>
              <a:t>UCF aims to be an inclusive campus and this begins at Orientation. Please research and implement the following recommendations as you update your presentations to make sure they are accessible for all students and their guests. In the Summer/Fall Orientations, these guidelines will be expected to be implement within all presentations:</a:t>
            </a:r>
          </a:p>
          <a:p>
            <a:pPr algn="l"/>
            <a:endParaRPr lang="en-US" sz="1400" dirty="0"/>
          </a:p>
          <a:p>
            <a:pPr marL="285750" indent="-285750" algn="l">
              <a:buFont typeface="Arial" panose="020B0604020202020204" pitchFamily="34" charset="0"/>
              <a:buChar char="•"/>
            </a:pPr>
            <a:r>
              <a:rPr lang="en-US" sz="1400" dirty="0"/>
              <a:t>Only Accessible PowerPoint to be used: https://webaim.org/techniques/powerpoint/</a:t>
            </a:r>
          </a:p>
          <a:p>
            <a:pPr marL="285750" indent="-285750" algn="l">
              <a:buFont typeface="Arial" panose="020B0604020202020204" pitchFamily="34" charset="0"/>
              <a:buChar char="•"/>
            </a:pPr>
            <a:r>
              <a:rPr lang="en-US" sz="1400" dirty="0"/>
              <a:t>All videos should have correct captions and enable while showing. Auto-captioned videos are usually inaccessible and have to be corrected.</a:t>
            </a:r>
          </a:p>
          <a:p>
            <a:pPr marL="285750" indent="-285750" algn="l">
              <a:buFont typeface="Arial" panose="020B0604020202020204" pitchFamily="34" charset="0"/>
              <a:buChar char="•"/>
            </a:pPr>
            <a:r>
              <a:rPr lang="en-US" sz="1400" dirty="0">
                <a:hlinkClick r:id="rId4">
                  <a:extLst>
                    <a:ext uri="{A12FA001-AC4F-418D-AE19-62706E023703}">
                      <ahyp:hlinkClr xmlns:ahyp="http://schemas.microsoft.com/office/drawing/2018/hyperlinkcolor" val="tx"/>
                    </a:ext>
                  </a:extLst>
                </a:hlinkClick>
              </a:rPr>
              <a:t>Pictures with meaning should have a descriptive caption below.</a:t>
            </a:r>
            <a:endParaRPr lang="en-US" sz="1400" dirty="0"/>
          </a:p>
          <a:p>
            <a:pPr marL="285750" indent="-285750" algn="l">
              <a:buFont typeface="Arial" panose="020B0604020202020204" pitchFamily="34" charset="0"/>
              <a:buChar char="•"/>
            </a:pPr>
            <a:r>
              <a:rPr lang="en-US" sz="1400" dirty="0"/>
              <a:t>Images with words embedded should have a combined text description of the words in the image. </a:t>
            </a:r>
            <a:r>
              <a:rPr lang="en-US" sz="1400" dirty="0">
                <a:hlinkClick r:id="rId5">
                  <a:extLst>
                    <a:ext uri="{A12FA001-AC4F-418D-AE19-62706E023703}">
                      <ahyp:hlinkClr xmlns:ahyp="http://schemas.microsoft.com/office/drawing/2018/hyperlinkcolor" val="tx"/>
                    </a:ext>
                  </a:extLst>
                </a:hlinkClick>
              </a:rPr>
              <a:t>Provide clear verbal descriptions of visual content, such as images, charts, and videos.</a:t>
            </a:r>
            <a:endParaRPr lang="en-US" sz="1400" dirty="0"/>
          </a:p>
          <a:p>
            <a:pPr marL="285750" indent="-285750" algn="l">
              <a:buFont typeface="Arial" panose="020B0604020202020204" pitchFamily="34" charset="0"/>
              <a:buChar char="•"/>
            </a:pPr>
            <a:r>
              <a:rPr lang="en-US" sz="1400" dirty="0">
                <a:hlinkClick r:id="rId6">
                  <a:extLst>
                    <a:ext uri="{A12FA001-AC4F-418D-AE19-62706E023703}">
                      <ahyp:hlinkClr xmlns:ahyp="http://schemas.microsoft.com/office/drawing/2018/hyperlinkcolor" val="tx"/>
                    </a:ext>
                  </a:extLst>
                </a:hlinkClick>
              </a:rPr>
              <a:t>Check the color contrast of presentation fonts.</a:t>
            </a:r>
            <a:endParaRPr lang="en-US" sz="1400" dirty="0"/>
          </a:p>
          <a:p>
            <a:pPr marL="285750" indent="-285750" algn="l">
              <a:buFont typeface="Arial" panose="020B0604020202020204" pitchFamily="34" charset="0"/>
              <a:buChar char="•"/>
            </a:pPr>
            <a:r>
              <a:rPr lang="en-US" sz="1400" dirty="0"/>
              <a:t>Paper handouts should be available in a digitally accessible format, upon request. PDF files may be inaccessible. Here’s how to make them accessible: https://helpx.adobe.com/acrobat/using/create-verify-pdf-accessibility.html</a:t>
            </a:r>
          </a:p>
          <a:p>
            <a:pPr marL="285750" indent="-285750" algn="l">
              <a:buFont typeface="Arial" panose="020B0604020202020204" pitchFamily="34" charset="0"/>
              <a:buChar char="•"/>
            </a:pPr>
            <a:r>
              <a:rPr lang="en-US" sz="1400" dirty="0"/>
              <a:t>Consider an ending accessibility statement. Example: “If anyone needs an accessible version of the [content presented], please contact our office.”</a:t>
            </a:r>
            <a:br>
              <a:rPr lang="en-US" sz="1400" dirty="0"/>
            </a:br>
            <a:endParaRPr lang="en-US" sz="1400" dirty="0"/>
          </a:p>
          <a:p>
            <a:pPr algn="l"/>
            <a:r>
              <a:rPr lang="en-US" sz="1400" dirty="0"/>
              <a:t>FYE understands that you might not be familiar with some of these accessibility tips. Your department’s message is important; let’s make sure it is communicated to everyone. Have questions or concerns about your content? Please contact </a:t>
            </a:r>
            <a:r>
              <a:rPr lang="en-US" sz="1400" dirty="0">
                <a:hlinkClick r:id="rId7">
                  <a:extLst>
                    <a:ext uri="{A12FA001-AC4F-418D-AE19-62706E023703}">
                      <ahyp:hlinkClr xmlns:ahyp="http://schemas.microsoft.com/office/drawing/2018/hyperlinkcolor" val="tx"/>
                    </a:ext>
                  </a:extLst>
                </a:hlinkClick>
              </a:rPr>
              <a:t>Student Accessibility Services</a:t>
            </a:r>
            <a:r>
              <a:rPr lang="en-US" sz="1400" dirty="0"/>
              <a:t> for more information and resources.</a:t>
            </a:r>
          </a:p>
        </p:txBody>
      </p:sp>
    </p:spTree>
    <p:extLst>
      <p:ext uri="{BB962C8B-B14F-4D97-AF65-F5344CB8AC3E}">
        <p14:creationId xmlns:p14="http://schemas.microsoft.com/office/powerpoint/2010/main" val="42464994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20669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867" y="273846"/>
            <a:ext cx="3852915" cy="1002298"/>
          </a:xfrm>
        </p:spPr>
        <p:txBody>
          <a:bodyPr anchor="t">
            <a:noAutofit/>
          </a:bodyPr>
          <a:lstStyle/>
          <a:p>
            <a:r>
              <a:rPr lang="en-US" sz="3200" b="1" dirty="0">
                <a:solidFill>
                  <a:srgbClr val="FFCA29"/>
                </a:solidFill>
                <a:latin typeface="Helvetica" charset="0"/>
                <a:ea typeface="Helvetica" charset="0"/>
                <a:cs typeface="Helvetica" charset="0"/>
              </a:rPr>
              <a:t>Resource Information</a:t>
            </a:r>
            <a:endParaRPr lang="en-US" sz="3200" b="1" dirty="0">
              <a:latin typeface="Helvetica" charset="0"/>
              <a:ea typeface="Helvetica" charset="0"/>
              <a:cs typeface="Helvetica" charset="0"/>
            </a:endParaRPr>
          </a:p>
        </p:txBody>
      </p:sp>
      <p:sp>
        <p:nvSpPr>
          <p:cNvPr id="4" name="Vertical Text Placeholder 3"/>
          <p:cNvSpPr>
            <a:spLocks noGrp="1"/>
          </p:cNvSpPr>
          <p:nvPr>
            <p:ph type="body" orient="vert" idx="1"/>
          </p:nvPr>
        </p:nvSpPr>
        <p:spPr>
          <a:xfrm rot="16200000">
            <a:off x="823967" y="964640"/>
            <a:ext cx="3175285" cy="4139920"/>
          </a:xfrm>
        </p:spPr>
        <p:txBody>
          <a:bodyPr>
            <a:normAutofit fontScale="77500" lnSpcReduction="20000"/>
          </a:bodyPr>
          <a:lstStyle/>
          <a:p>
            <a:r>
              <a:rPr lang="en-US" dirty="0"/>
              <a:t>Office name in alpha order, phone number, e-mail</a:t>
            </a:r>
          </a:p>
          <a:p>
            <a:r>
              <a:rPr lang="en-US" dirty="0"/>
              <a:t>Office name in alpha order, phone number, e-mail</a:t>
            </a:r>
          </a:p>
          <a:p>
            <a:r>
              <a:rPr lang="en-US" dirty="0"/>
              <a:t>Office name in alpha order, phone number, e-mail</a:t>
            </a:r>
          </a:p>
          <a:p>
            <a:r>
              <a:rPr lang="en-US" dirty="0"/>
              <a:t>Office name in alpha order, phone number, e-mail</a:t>
            </a:r>
          </a:p>
          <a:p>
            <a:r>
              <a:rPr lang="en-US" dirty="0"/>
              <a:t>Office name in alpha order, phone number, e-mail</a:t>
            </a:r>
          </a:p>
          <a:p>
            <a:endParaRPr lang="en-US" dirty="0"/>
          </a:p>
          <a:p>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3824" y="1066819"/>
            <a:ext cx="3693319" cy="2308324"/>
          </a:xfrm>
          <a:prstGeom prst="rect">
            <a:avLst/>
          </a:prstGeom>
        </p:spPr>
      </p:pic>
    </p:spTree>
    <p:extLst>
      <p:ext uri="{BB962C8B-B14F-4D97-AF65-F5344CB8AC3E}">
        <p14:creationId xmlns:p14="http://schemas.microsoft.com/office/powerpoint/2010/main" val="162631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 y="-857250"/>
            <a:ext cx="9141291" cy="6858000"/>
          </a:xfrm>
          <a:prstGeom prst="rect">
            <a:avLst/>
          </a:prstGeom>
        </p:spPr>
      </p:pic>
      <p:sp>
        <p:nvSpPr>
          <p:cNvPr id="2" name="Title 1"/>
          <p:cNvSpPr>
            <a:spLocks noGrp="1"/>
          </p:cNvSpPr>
          <p:nvPr>
            <p:ph type="ctrTitle"/>
          </p:nvPr>
        </p:nvSpPr>
        <p:spPr>
          <a:xfrm>
            <a:off x="4756928" y="1884433"/>
            <a:ext cx="3842519" cy="678730"/>
          </a:xfrm>
        </p:spPr>
        <p:txBody>
          <a:bodyPr>
            <a:noAutofit/>
          </a:bodyPr>
          <a:lstStyle/>
          <a:p>
            <a:pPr algn="r"/>
            <a:r>
              <a:rPr lang="en-US" sz="3600" b="1" dirty="0">
                <a:latin typeface="Helvetica" charset="0"/>
                <a:ea typeface="Helvetica" charset="0"/>
                <a:cs typeface="Helvetica" charset="0"/>
              </a:rPr>
              <a:t>Closing Slide</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6058" y="5229785"/>
            <a:ext cx="571343" cy="770969"/>
          </a:xfrm>
          <a:prstGeom prst="rect">
            <a:avLst/>
          </a:prstGeom>
        </p:spPr>
      </p:pic>
    </p:spTree>
    <p:extLst>
      <p:ext uri="{BB962C8B-B14F-4D97-AF65-F5344CB8AC3E}">
        <p14:creationId xmlns:p14="http://schemas.microsoft.com/office/powerpoint/2010/main" val="13086404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38244" cy="5143500"/>
          </a:xfrm>
          <a:prstGeom prst="rect">
            <a:avLst/>
          </a:prstGeom>
        </p:spPr>
      </p:pic>
      <p:sp>
        <p:nvSpPr>
          <p:cNvPr id="2" name="Title 1"/>
          <p:cNvSpPr>
            <a:spLocks noGrp="1"/>
          </p:cNvSpPr>
          <p:nvPr>
            <p:ph type="ctrTitle"/>
          </p:nvPr>
        </p:nvSpPr>
        <p:spPr>
          <a:xfrm>
            <a:off x="321549" y="1965281"/>
            <a:ext cx="7133494" cy="905963"/>
          </a:xfrm>
        </p:spPr>
        <p:txBody>
          <a:bodyPr>
            <a:noAutofit/>
          </a:bodyPr>
          <a:lstStyle/>
          <a:p>
            <a:pPr algn="l">
              <a:lnSpc>
                <a:spcPts val="2700"/>
              </a:lnSpc>
            </a:pPr>
            <a:r>
              <a:rPr lang="en-US" sz="2700" b="1" dirty="0">
                <a:latin typeface="Helvetica" charset="0"/>
                <a:ea typeface="Helvetica" charset="0"/>
                <a:cs typeface="Helvetica" charset="0"/>
              </a:rPr>
              <a:t>Opening Title</a:t>
            </a:r>
            <a:br>
              <a:rPr lang="en-US" sz="2700" b="1" dirty="0">
                <a:latin typeface="Helvetica" charset="0"/>
                <a:ea typeface="Helvetica" charset="0"/>
                <a:cs typeface="Helvetica" charset="0"/>
              </a:rPr>
            </a:br>
            <a:r>
              <a:rPr lang="en-US" sz="1350" b="1" dirty="0">
                <a:latin typeface="Helvetica" charset="0"/>
                <a:ea typeface="Helvetica" charset="0"/>
                <a:cs typeface="Helvetica" charset="0"/>
              </a:rPr>
              <a:t>2020 UCF Orientation Program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4983" y="4431325"/>
            <a:ext cx="527774" cy="712178"/>
          </a:xfrm>
          <a:prstGeom prst="rect">
            <a:avLst/>
          </a:prstGeom>
        </p:spPr>
      </p:pic>
    </p:spTree>
    <p:extLst>
      <p:ext uri="{BB962C8B-B14F-4D97-AF65-F5344CB8AC3E}">
        <p14:creationId xmlns:p14="http://schemas.microsoft.com/office/powerpoint/2010/main" val="18441444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38244" cy="5143500"/>
          </a:xfrm>
          <a:prstGeom prst="rect">
            <a:avLst/>
          </a:prstGeom>
        </p:spPr>
      </p:pic>
      <p:sp>
        <p:nvSpPr>
          <p:cNvPr id="2" name="Title 1"/>
          <p:cNvSpPr>
            <a:spLocks noGrp="1"/>
          </p:cNvSpPr>
          <p:nvPr>
            <p:ph type="ctrTitle"/>
          </p:nvPr>
        </p:nvSpPr>
        <p:spPr>
          <a:xfrm>
            <a:off x="1579144" y="1665792"/>
            <a:ext cx="7052390" cy="905963"/>
          </a:xfrm>
        </p:spPr>
        <p:txBody>
          <a:bodyPr>
            <a:noAutofit/>
          </a:bodyPr>
          <a:lstStyle/>
          <a:p>
            <a:pPr algn="r">
              <a:lnSpc>
                <a:spcPts val="2700"/>
              </a:lnSpc>
            </a:pPr>
            <a:r>
              <a:rPr lang="en-US" sz="2700" b="1" dirty="0">
                <a:latin typeface="Helvetica" charset="0"/>
                <a:ea typeface="Helvetica" charset="0"/>
                <a:cs typeface="Helvetica" charset="0"/>
              </a:rPr>
              <a:t>Opening Title</a:t>
            </a:r>
            <a:br>
              <a:rPr lang="en-US" sz="2700" b="1" dirty="0">
                <a:latin typeface="Helvetica" charset="0"/>
                <a:ea typeface="Helvetica" charset="0"/>
                <a:cs typeface="Helvetica" charset="0"/>
              </a:rPr>
            </a:br>
            <a:r>
              <a:rPr lang="en-US" sz="1350" b="1" dirty="0">
                <a:latin typeface="Helvetica" charset="0"/>
                <a:ea typeface="Helvetica" charset="0"/>
                <a:cs typeface="Helvetica" charset="0"/>
              </a:rPr>
              <a:t>2020 UCF Orientation Program</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4983" y="4431325"/>
            <a:ext cx="527774" cy="712178"/>
          </a:xfrm>
          <a:prstGeom prst="rect">
            <a:avLst/>
          </a:prstGeom>
        </p:spPr>
      </p:pic>
    </p:spTree>
    <p:extLst>
      <p:ext uri="{BB962C8B-B14F-4D97-AF65-F5344CB8AC3E}">
        <p14:creationId xmlns:p14="http://schemas.microsoft.com/office/powerpoint/2010/main" val="21336761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38244" cy="5143500"/>
          </a:xfrm>
          <a:prstGeom prst="rect">
            <a:avLst/>
          </a:prstGeom>
        </p:spPr>
      </p:pic>
      <p:sp>
        <p:nvSpPr>
          <p:cNvPr id="2" name="Title 1"/>
          <p:cNvSpPr>
            <a:spLocks noGrp="1"/>
          </p:cNvSpPr>
          <p:nvPr>
            <p:ph type="ctrTitle"/>
          </p:nvPr>
        </p:nvSpPr>
        <p:spPr>
          <a:xfrm>
            <a:off x="1" y="2019095"/>
            <a:ext cx="9138244" cy="1105319"/>
          </a:xfrm>
        </p:spPr>
        <p:txBody>
          <a:bodyPr>
            <a:noAutofit/>
          </a:bodyPr>
          <a:lstStyle/>
          <a:p>
            <a:pPr>
              <a:lnSpc>
                <a:spcPts val="2700"/>
              </a:lnSpc>
            </a:pPr>
            <a:r>
              <a:rPr lang="en-US" sz="2700" b="1" dirty="0">
                <a:latin typeface="Helvetica" charset="0"/>
                <a:ea typeface="Helvetica" charset="0"/>
                <a:cs typeface="Helvetica" charset="0"/>
              </a:rPr>
              <a:t>Opening Title</a:t>
            </a:r>
            <a:br>
              <a:rPr lang="en-US" sz="2700" b="1" dirty="0">
                <a:latin typeface="Helvetica" charset="0"/>
                <a:ea typeface="Helvetica" charset="0"/>
                <a:cs typeface="Helvetica" charset="0"/>
              </a:rPr>
            </a:br>
            <a:r>
              <a:rPr lang="en-US" sz="1350" b="1" dirty="0">
                <a:latin typeface="Helvetica" charset="0"/>
                <a:ea typeface="Helvetica" charset="0"/>
                <a:cs typeface="Helvetica" charset="0"/>
              </a:rPr>
              <a:t>2020 UCF Orientation Program</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4983" y="4431325"/>
            <a:ext cx="527774" cy="712178"/>
          </a:xfrm>
          <a:prstGeom prst="rect">
            <a:avLst/>
          </a:prstGeom>
        </p:spPr>
      </p:pic>
    </p:spTree>
    <p:extLst>
      <p:ext uri="{BB962C8B-B14F-4D97-AF65-F5344CB8AC3E}">
        <p14:creationId xmlns:p14="http://schemas.microsoft.com/office/powerpoint/2010/main" val="35885512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7" y="0"/>
            <a:ext cx="9138244" cy="5143500"/>
          </a:xfrm>
          <a:prstGeom prst="rect">
            <a:avLst/>
          </a:prstGeom>
        </p:spPr>
      </p:pic>
      <p:sp>
        <p:nvSpPr>
          <p:cNvPr id="2" name="Title 1"/>
          <p:cNvSpPr>
            <a:spLocks noGrp="1"/>
          </p:cNvSpPr>
          <p:nvPr>
            <p:ph type="ctrTitle"/>
          </p:nvPr>
        </p:nvSpPr>
        <p:spPr>
          <a:xfrm>
            <a:off x="0" y="2118773"/>
            <a:ext cx="9144000" cy="905963"/>
          </a:xfrm>
        </p:spPr>
        <p:txBody>
          <a:bodyPr>
            <a:noAutofit/>
          </a:bodyPr>
          <a:lstStyle/>
          <a:p>
            <a:pPr>
              <a:lnSpc>
                <a:spcPts val="2700"/>
              </a:lnSpc>
            </a:pPr>
            <a:r>
              <a:rPr lang="en-US" sz="2700" b="1" dirty="0">
                <a:latin typeface="Helvetica" charset="0"/>
                <a:ea typeface="Helvetica" charset="0"/>
                <a:cs typeface="Helvetica" charset="0"/>
              </a:rPr>
              <a:t>Opening Title</a:t>
            </a:r>
            <a:br>
              <a:rPr lang="en-US" sz="2700" b="1" dirty="0">
                <a:latin typeface="Helvetica" charset="0"/>
                <a:ea typeface="Helvetica" charset="0"/>
                <a:cs typeface="Helvetica" charset="0"/>
              </a:rPr>
            </a:br>
            <a:r>
              <a:rPr lang="en-US" sz="1350" b="1" dirty="0">
                <a:latin typeface="Helvetica" charset="0"/>
                <a:ea typeface="Helvetica" charset="0"/>
                <a:cs typeface="Helvetica" charset="0"/>
              </a:rPr>
              <a:t>2020 UCF Orientation Program</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4983" y="4431325"/>
            <a:ext cx="527774" cy="712178"/>
          </a:xfrm>
          <a:prstGeom prst="rect">
            <a:avLst/>
          </a:prstGeom>
        </p:spPr>
      </p:pic>
    </p:spTree>
    <p:extLst>
      <p:ext uri="{BB962C8B-B14F-4D97-AF65-F5344CB8AC3E}">
        <p14:creationId xmlns:p14="http://schemas.microsoft.com/office/powerpoint/2010/main" val="7986486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68DC67-D49C-4465-838C-3FD93FFFD07F}"/>
              </a:ext>
            </a:extLst>
          </p:cNvPr>
          <p:cNvSpPr>
            <a:spLocks noGrp="1"/>
          </p:cNvSpPr>
          <p:nvPr>
            <p:ph type="title"/>
          </p:nvPr>
        </p:nvSpPr>
        <p:spPr/>
        <p:txBody>
          <a:bodyPr/>
          <a:lstStyle/>
          <a:p>
            <a:r>
              <a:rPr lang="en-US" dirty="0"/>
              <a:t>Stick to a black background</a:t>
            </a:r>
          </a:p>
        </p:txBody>
      </p:sp>
    </p:spTree>
    <p:extLst>
      <p:ext uri="{BB962C8B-B14F-4D97-AF65-F5344CB8AC3E}">
        <p14:creationId xmlns:p14="http://schemas.microsoft.com/office/powerpoint/2010/main" val="12943043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906EA-38A7-4358-83A9-D29414A2780C}"/>
              </a:ext>
            </a:extLst>
          </p:cNvPr>
          <p:cNvSpPr>
            <a:spLocks noGrp="1"/>
          </p:cNvSpPr>
          <p:nvPr>
            <p:ph type="title"/>
          </p:nvPr>
        </p:nvSpPr>
        <p:spPr/>
        <p:txBody>
          <a:bodyPr>
            <a:normAutofit fontScale="90000"/>
          </a:bodyPr>
          <a:lstStyle/>
          <a:p>
            <a:r>
              <a:rPr lang="en-US" dirty="0"/>
              <a:t>Adhere to these guidelines for  </a:t>
            </a:r>
            <a:r>
              <a:rPr lang="en-US" b="1" dirty="0">
                <a:solidFill>
                  <a:srgbClr val="FFCA29"/>
                </a:solidFill>
                <a:latin typeface="Helvetica" charset="0"/>
                <a:cs typeface="Helvetica" charset="0"/>
              </a:rPr>
              <a:t>text.</a:t>
            </a:r>
            <a:endParaRPr lang="en-US" dirty="0"/>
          </a:p>
        </p:txBody>
      </p:sp>
      <p:sp>
        <p:nvSpPr>
          <p:cNvPr id="3" name="Content Placeholder 2">
            <a:extLst>
              <a:ext uri="{FF2B5EF4-FFF2-40B4-BE49-F238E27FC236}">
                <a16:creationId xmlns:a16="http://schemas.microsoft.com/office/drawing/2014/main" id="{C0CD9532-D8E6-49B9-AFEC-576F0C3DBCB1}"/>
              </a:ext>
            </a:extLst>
          </p:cNvPr>
          <p:cNvSpPr>
            <a:spLocks noGrp="1"/>
          </p:cNvSpPr>
          <p:nvPr>
            <p:ph sz="half" idx="1"/>
          </p:nvPr>
        </p:nvSpPr>
        <p:spPr>
          <a:xfrm>
            <a:off x="431802" y="1406525"/>
            <a:ext cx="7978455" cy="4351338"/>
          </a:xfrm>
        </p:spPr>
        <p:txBody>
          <a:bodyPr/>
          <a:lstStyle/>
          <a:p>
            <a:r>
              <a:rPr lang="en-US" dirty="0"/>
              <a:t>Use Helvetica, Helvetica Neue, or Helvetica Neue Medium as your fonts</a:t>
            </a:r>
          </a:p>
          <a:p>
            <a:r>
              <a:rPr lang="en-US" dirty="0"/>
              <a:t>Utilize white text on black background</a:t>
            </a:r>
          </a:p>
          <a:p>
            <a:r>
              <a:rPr lang="en-US" dirty="0"/>
              <a:t>Putting text over a picture or graph? Generally use black white or gold color</a:t>
            </a:r>
          </a:p>
        </p:txBody>
      </p:sp>
    </p:spTree>
    <p:extLst>
      <p:ext uri="{BB962C8B-B14F-4D97-AF65-F5344CB8AC3E}">
        <p14:creationId xmlns:p14="http://schemas.microsoft.com/office/powerpoint/2010/main" val="19171750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 y="-857250"/>
            <a:ext cx="9141291" cy="6858000"/>
          </a:xfrm>
          <a:prstGeom prst="rect">
            <a:avLst/>
          </a:prstGeom>
        </p:spPr>
      </p:pic>
      <p:sp>
        <p:nvSpPr>
          <p:cNvPr id="2" name="Title 1"/>
          <p:cNvSpPr>
            <a:spLocks noGrp="1"/>
          </p:cNvSpPr>
          <p:nvPr>
            <p:ph type="ctrTitle"/>
          </p:nvPr>
        </p:nvSpPr>
        <p:spPr>
          <a:xfrm>
            <a:off x="273380" y="2232385"/>
            <a:ext cx="6076671" cy="678730"/>
          </a:xfrm>
        </p:spPr>
        <p:txBody>
          <a:bodyPr>
            <a:noAutofit/>
          </a:bodyPr>
          <a:lstStyle/>
          <a:p>
            <a:pPr algn="l"/>
            <a:r>
              <a:rPr lang="en-US" sz="3600" b="1" dirty="0">
                <a:latin typeface="Helvetica" charset="0"/>
                <a:ea typeface="Helvetica" charset="0"/>
                <a:cs typeface="Helvetica" charset="0"/>
              </a:rPr>
              <a:t>Divider Slide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6058" y="5229785"/>
            <a:ext cx="571343" cy="770969"/>
          </a:xfrm>
          <a:prstGeom prst="rect">
            <a:avLst/>
          </a:prstGeom>
        </p:spPr>
      </p:pic>
    </p:spTree>
    <p:extLst>
      <p:ext uri="{BB962C8B-B14F-4D97-AF65-F5344CB8AC3E}">
        <p14:creationId xmlns:p14="http://schemas.microsoft.com/office/powerpoint/2010/main" val="19165078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 y="0"/>
            <a:ext cx="9141291" cy="5143500"/>
          </a:xfrm>
          <a:prstGeom prst="rect">
            <a:avLst/>
          </a:prstGeom>
        </p:spPr>
      </p:pic>
    </p:spTree>
    <p:extLst>
      <p:ext uri="{BB962C8B-B14F-4D97-AF65-F5344CB8AC3E}">
        <p14:creationId xmlns:p14="http://schemas.microsoft.com/office/powerpoint/2010/main" val="23412466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A404354-1C83-A941-BD6B-EFF3AA82C30D}" vid="{D9AEB95B-2F2D-6B4F-B5FB-49A25E0A32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1902</TotalTime>
  <Words>745</Words>
  <Application>Microsoft Office PowerPoint</Application>
  <PresentationFormat>On-screen Show (16:9)</PresentationFormat>
  <Paragraphs>48</Paragraphs>
  <Slides>19</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Helvetica</vt:lpstr>
      <vt:lpstr>Helvetica Neue</vt:lpstr>
      <vt:lpstr>Helvetica Neue Medium</vt:lpstr>
      <vt:lpstr>Office Theme</vt:lpstr>
      <vt:lpstr>Opening Title 2020 UCF Orientation Program</vt:lpstr>
      <vt:lpstr>Opening Title 2020 UCF Orientation Program </vt:lpstr>
      <vt:lpstr>Opening Title 2020 UCF Orientation Program</vt:lpstr>
      <vt:lpstr>Opening Title 2020 UCF Orientation Program</vt:lpstr>
      <vt:lpstr>Opening Title 2020 UCF Orientation Program</vt:lpstr>
      <vt:lpstr>Stick to a black background</vt:lpstr>
      <vt:lpstr>Adhere to these guidelines for  text.</vt:lpstr>
      <vt:lpstr>Divider Slide</vt:lpstr>
      <vt:lpstr>PowerPoint Presentation</vt:lpstr>
      <vt:lpstr>PowerPoint Presentation</vt:lpstr>
      <vt:lpstr>PowerPoint Presentation</vt:lpstr>
      <vt:lpstr>PowerPoint Presentation</vt:lpstr>
      <vt:lpstr>PowerPoint Presentation</vt:lpstr>
      <vt:lpstr>PowerPoint Presentation</vt:lpstr>
      <vt:lpstr>Use Pure Gold Text</vt:lpstr>
      <vt:lpstr>Orientation Presentation Accessibility Expectations:</vt:lpstr>
      <vt:lpstr>PowerPoint Presentation</vt:lpstr>
      <vt:lpstr>Resource Information</vt:lpstr>
      <vt:lpstr>Closing Slide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Opening Title VERSION A</dc:title>
  <dc:creator>Microsoft Office User</dc:creator>
  <cp:lastModifiedBy>Hope Wade</cp:lastModifiedBy>
  <cp:revision>20</cp:revision>
  <cp:lastPrinted>2016-08-29T20:41:10Z</cp:lastPrinted>
  <dcterms:created xsi:type="dcterms:W3CDTF">2016-09-13T13:48:41Z</dcterms:created>
  <dcterms:modified xsi:type="dcterms:W3CDTF">2020-01-21T22:06:45Z</dcterms:modified>
</cp:coreProperties>
</file>